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36576000" cy="40233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554E"/>
    <a:srgbClr val="B3897B"/>
    <a:srgbClr val="E0C1B6"/>
    <a:srgbClr val="5D709B"/>
    <a:srgbClr val="5F5D22"/>
    <a:srgbClr val="9692A0"/>
    <a:srgbClr val="F59886"/>
    <a:srgbClr val="F46E4B"/>
    <a:srgbClr val="A9A96B"/>
    <a:srgbClr val="C67D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42" autoAdjust="0"/>
    <p:restoredTop sz="97300"/>
  </p:normalViewPr>
  <p:slideViewPr>
    <p:cSldViewPr snapToGrid="0">
      <p:cViewPr>
        <p:scale>
          <a:sx n="143" d="100"/>
          <a:sy n="143" d="100"/>
        </p:scale>
        <p:origin x="-10192" y="-4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6584530"/>
            <a:ext cx="31089600" cy="14007253"/>
          </a:xfrm>
        </p:spPr>
        <p:txBody>
          <a:bodyPr anchor="b"/>
          <a:lstStyle>
            <a:lvl1pPr algn="ctr">
              <a:defRPr sz="2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21131956"/>
            <a:ext cx="27432000" cy="9713804"/>
          </a:xfrm>
        </p:spPr>
        <p:txBody>
          <a:bodyPr/>
          <a:lstStyle>
            <a:lvl1pPr marL="0" indent="0" algn="ctr">
              <a:buNone/>
              <a:defRPr sz="9600"/>
            </a:lvl1pPr>
            <a:lvl2pPr marL="1828800" indent="0" algn="ctr">
              <a:buNone/>
              <a:defRPr sz="8000"/>
            </a:lvl2pPr>
            <a:lvl3pPr marL="3657600" indent="0" algn="ctr">
              <a:buNone/>
              <a:defRPr sz="7200"/>
            </a:lvl3pPr>
            <a:lvl4pPr marL="5486400" indent="0" algn="ctr">
              <a:buNone/>
              <a:defRPr sz="6400"/>
            </a:lvl4pPr>
            <a:lvl5pPr marL="7315200" indent="0" algn="ctr">
              <a:buNone/>
              <a:defRPr sz="6400"/>
            </a:lvl5pPr>
            <a:lvl6pPr marL="9144000" indent="0" algn="ctr">
              <a:buNone/>
              <a:defRPr sz="6400"/>
            </a:lvl6pPr>
            <a:lvl7pPr marL="10972800" indent="0" algn="ctr">
              <a:buNone/>
              <a:defRPr sz="6400"/>
            </a:lvl7pPr>
            <a:lvl8pPr marL="12801600" indent="0" algn="ctr">
              <a:buNone/>
              <a:defRPr sz="6400"/>
            </a:lvl8pPr>
            <a:lvl9pPr marL="14630400" indent="0" algn="ctr">
              <a:buNone/>
              <a:defRPr sz="6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25D80-2114-447A-A399-CA1F0D2C8E2B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3D2D7-BC71-48F7-A6B4-E7FE35725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150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25D80-2114-447A-A399-CA1F0D2C8E2B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3D2D7-BC71-48F7-A6B4-E7FE35725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845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174702" y="2142067"/>
            <a:ext cx="7886700" cy="340961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2" y="2142067"/>
            <a:ext cx="23202900" cy="340961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25D80-2114-447A-A399-CA1F0D2C8E2B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3D2D7-BC71-48F7-A6B4-E7FE35725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977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25D80-2114-447A-A399-CA1F0D2C8E2B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3D2D7-BC71-48F7-A6B4-E7FE35725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89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52" y="10030472"/>
            <a:ext cx="31546800" cy="16736057"/>
          </a:xfrm>
        </p:spPr>
        <p:txBody>
          <a:bodyPr anchor="b"/>
          <a:lstStyle>
            <a:lvl1pPr>
              <a:defRPr sz="2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5552" y="26924858"/>
            <a:ext cx="31546800" cy="8801097"/>
          </a:xfrm>
        </p:spPr>
        <p:txBody>
          <a:bodyPr/>
          <a:lstStyle>
            <a:lvl1pPr marL="0" indent="0">
              <a:buNone/>
              <a:defRPr sz="9600">
                <a:solidFill>
                  <a:schemeClr val="tx1"/>
                </a:solidFill>
              </a:defRPr>
            </a:lvl1pPr>
            <a:lvl2pPr marL="182880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2pPr>
            <a:lvl3pPr marL="36576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3pPr>
            <a:lvl4pPr marL="5486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73152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91440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09728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28016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4630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25D80-2114-447A-A399-CA1F0D2C8E2B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3D2D7-BC71-48F7-A6B4-E7FE35725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071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10710333"/>
            <a:ext cx="15544800" cy="255278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16600" y="10710333"/>
            <a:ext cx="15544800" cy="255278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25D80-2114-447A-A399-CA1F0D2C8E2B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3D2D7-BC71-48F7-A6B4-E7FE35725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102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2142076"/>
            <a:ext cx="31546800" cy="7776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368" y="9862823"/>
            <a:ext cx="15473360" cy="4833617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368" y="14696440"/>
            <a:ext cx="15473360" cy="21616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6602" y="9862823"/>
            <a:ext cx="15549564" cy="4833617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16602" y="14696440"/>
            <a:ext cx="15549564" cy="21616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25D80-2114-447A-A399-CA1F0D2C8E2B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3D2D7-BC71-48F7-A6B4-E7FE35725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83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25D80-2114-447A-A399-CA1F0D2C8E2B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3D2D7-BC71-48F7-A6B4-E7FE35725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263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25D80-2114-447A-A399-CA1F0D2C8E2B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3D2D7-BC71-48F7-A6B4-E7FE35725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86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2682240"/>
            <a:ext cx="11796712" cy="938784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9564" y="5792902"/>
            <a:ext cx="18516600" cy="28591933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12070080"/>
            <a:ext cx="11796712" cy="22361316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25D80-2114-447A-A399-CA1F0D2C8E2B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3D2D7-BC71-48F7-A6B4-E7FE35725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689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2682240"/>
            <a:ext cx="11796712" cy="938784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549564" y="5792902"/>
            <a:ext cx="18516600" cy="28591933"/>
          </a:xfrm>
        </p:spPr>
        <p:txBody>
          <a:bodyPr anchor="t"/>
          <a:lstStyle>
            <a:lvl1pPr marL="0" indent="0">
              <a:buNone/>
              <a:defRPr sz="12800"/>
            </a:lvl1pPr>
            <a:lvl2pPr marL="1828800" indent="0">
              <a:buNone/>
              <a:defRPr sz="11200"/>
            </a:lvl2pPr>
            <a:lvl3pPr marL="3657600" indent="0">
              <a:buNone/>
              <a:defRPr sz="9600"/>
            </a:lvl3pPr>
            <a:lvl4pPr marL="5486400" indent="0">
              <a:buNone/>
              <a:defRPr sz="8000"/>
            </a:lvl4pPr>
            <a:lvl5pPr marL="7315200" indent="0">
              <a:buNone/>
              <a:defRPr sz="8000"/>
            </a:lvl5pPr>
            <a:lvl6pPr marL="9144000" indent="0">
              <a:buNone/>
              <a:defRPr sz="8000"/>
            </a:lvl6pPr>
            <a:lvl7pPr marL="10972800" indent="0">
              <a:buNone/>
              <a:defRPr sz="8000"/>
            </a:lvl7pPr>
            <a:lvl8pPr marL="12801600" indent="0">
              <a:buNone/>
              <a:defRPr sz="8000"/>
            </a:lvl8pPr>
            <a:lvl9pPr marL="14630400" indent="0">
              <a:buNone/>
              <a:defRPr sz="8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12070080"/>
            <a:ext cx="11796712" cy="22361316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25D80-2114-447A-A399-CA1F0D2C8E2B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A3D2D7-BC71-48F7-A6B4-E7FE35725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56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2142076"/>
            <a:ext cx="31546800" cy="7776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0" y="10710333"/>
            <a:ext cx="31546800" cy="25527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4600" y="37290595"/>
            <a:ext cx="8229600" cy="2142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25D80-2114-447A-A399-CA1F0D2C8E2B}" type="datetimeFigureOut">
              <a:rPr lang="en-US" smtClean="0"/>
              <a:t>10/10/22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15800" y="37290595"/>
            <a:ext cx="12344400" cy="2142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31800" y="37290595"/>
            <a:ext cx="8229600" cy="2142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A3D2D7-BC71-48F7-A6B4-E7FE35725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657600" rtl="0" eaLnBrk="1" latinLnBrk="0" hangingPunct="1">
        <a:lnSpc>
          <a:spcPct val="90000"/>
        </a:lnSpc>
        <a:spcBef>
          <a:spcPct val="0"/>
        </a:spcBef>
        <a:buNone/>
        <a:defRPr sz="17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0" indent="-914400" algn="l" defTabSz="3657600" rtl="0" eaLnBrk="1" latinLnBrk="0" hangingPunct="1">
        <a:lnSpc>
          <a:spcPct val="90000"/>
        </a:lnSpc>
        <a:spcBef>
          <a:spcPts val="40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svg"/><Relationship Id="rId3" Type="http://schemas.openxmlformats.org/officeDocument/2006/relationships/image" Target="../media/image2.jpe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7" Type="http://schemas.openxmlformats.org/officeDocument/2006/relationships/image" Target="../media/image6.svg"/><Relationship Id="rId12" Type="http://schemas.microsoft.com/office/2007/relationships/hdphoto" Target="../media/hdphoto1.wdp"/><Relationship Id="rId17" Type="http://schemas.openxmlformats.org/officeDocument/2006/relationships/image" Target="../media/image15.svg"/><Relationship Id="rId25" Type="http://schemas.openxmlformats.org/officeDocument/2006/relationships/image" Target="../media/image23.png"/><Relationship Id="rId33" Type="http://schemas.openxmlformats.org/officeDocument/2006/relationships/image" Target="../media/image31.svg"/><Relationship Id="rId2" Type="http://schemas.openxmlformats.org/officeDocument/2006/relationships/image" Target="../media/image1.jpe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2.svg"/><Relationship Id="rId32" Type="http://schemas.openxmlformats.org/officeDocument/2006/relationships/image" Target="../media/image30.png"/><Relationship Id="rId5" Type="http://schemas.openxmlformats.org/officeDocument/2006/relationships/image" Target="../media/image4.sv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svg"/><Relationship Id="rId10" Type="http://schemas.openxmlformats.org/officeDocument/2006/relationships/image" Target="../media/image9.jpg"/><Relationship Id="rId19" Type="http://schemas.openxmlformats.org/officeDocument/2006/relationships/image" Target="../media/image17.svg"/><Relationship Id="rId31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2.png"/><Relationship Id="rId22" Type="http://schemas.openxmlformats.org/officeDocument/2006/relationships/image" Target="../media/image20.svg"/><Relationship Id="rId27" Type="http://schemas.openxmlformats.org/officeDocument/2006/relationships/image" Target="../media/image25.png"/><Relationship Id="rId30" Type="http://schemas.openxmlformats.org/officeDocument/2006/relationships/image" Target="../media/image28.svg"/><Relationship Id="rId35" Type="http://schemas.openxmlformats.org/officeDocument/2006/relationships/image" Target="../media/image33.svg"/><Relationship Id="rId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onserved noncoding genomic sequences associated with a flowering-time  quantitative trait locus in maize | PNAS">
            <a:extLst>
              <a:ext uri="{FF2B5EF4-FFF2-40B4-BE49-F238E27FC236}">
                <a16:creationId xmlns:a16="http://schemas.microsoft.com/office/drawing/2014/main" id="{9B962015-3FE4-1607-0033-02220FB63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760" y="7356396"/>
            <a:ext cx="4507486" cy="5985044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genetic architecture of teosinte catalyzed and constrained maize  domestication | PNAS">
            <a:extLst>
              <a:ext uri="{FF2B5EF4-FFF2-40B4-BE49-F238E27FC236}">
                <a16:creationId xmlns:a16="http://schemas.microsoft.com/office/drawing/2014/main" id="{08709638-1EEA-41BE-3E5B-769ACB25DB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822"/>
          <a:stretch/>
        </p:blipFill>
        <p:spPr bwMode="auto">
          <a:xfrm>
            <a:off x="17150318" y="7375967"/>
            <a:ext cx="7692053" cy="5916336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2939652-9304-F87F-7AC3-40D16E2E20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801797" y="7363857"/>
            <a:ext cx="9906000" cy="59436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74FB7C5-432A-B545-BEB7-A0F1D9A1A59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60655"/>
          <a:stretch/>
        </p:blipFill>
        <p:spPr>
          <a:xfrm>
            <a:off x="11721727" y="7362335"/>
            <a:ext cx="5172559" cy="59436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600FBF29-3881-C147-AE97-649AE4BAB55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r="47311"/>
          <a:stretch/>
        </p:blipFill>
        <p:spPr>
          <a:xfrm>
            <a:off x="751223" y="7363857"/>
            <a:ext cx="5288554" cy="5943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43E54A-54A6-DDEF-F603-CF795750F405}"/>
              </a:ext>
            </a:extLst>
          </p:cNvPr>
          <p:cNvSpPr/>
          <p:nvPr/>
        </p:nvSpPr>
        <p:spPr>
          <a:xfrm>
            <a:off x="0" y="1"/>
            <a:ext cx="36576000" cy="5714338"/>
          </a:xfrm>
          <a:prstGeom prst="rect">
            <a:avLst/>
          </a:prstGeom>
          <a:solidFill>
            <a:srgbClr val="E0C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8472DC-134A-F522-D38E-A2B688B44691}"/>
              </a:ext>
            </a:extLst>
          </p:cNvPr>
          <p:cNvSpPr txBox="1"/>
          <p:nvPr/>
        </p:nvSpPr>
        <p:spPr>
          <a:xfrm>
            <a:off x="3880139" y="209352"/>
            <a:ext cx="2881572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7500" b="1" dirty="0">
                <a:solidFill>
                  <a:srgbClr val="2125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Limited contribution of transposable elements to regulatory adaptation in maize inbreds and hybrids</a:t>
            </a:r>
            <a:endParaRPr lang="en-US" sz="7500" dirty="0">
              <a:solidFill>
                <a:srgbClr val="21252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182049-92B6-E41B-09C7-DFDB9787729E}"/>
              </a:ext>
            </a:extLst>
          </p:cNvPr>
          <p:cNvSpPr txBox="1"/>
          <p:nvPr/>
        </p:nvSpPr>
        <p:spPr>
          <a:xfrm>
            <a:off x="6450169" y="2956178"/>
            <a:ext cx="23675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system-ui"/>
              </a:rPr>
              <a:t>Merritt Khaipho-Burch</a:t>
            </a:r>
            <a:r>
              <a:rPr lang="en-US" sz="4800" baseline="30000" dirty="0">
                <a:latin typeface="system-ui"/>
              </a:rPr>
              <a:t>1</a:t>
            </a:r>
            <a:r>
              <a:rPr lang="en-US" sz="4800" dirty="0">
                <a:latin typeface="system-ui"/>
              </a:rPr>
              <a:t>; Taylor Ferebee</a:t>
            </a:r>
            <a:r>
              <a:rPr lang="en-US" sz="4800" baseline="30000" dirty="0">
                <a:latin typeface="system-ui"/>
              </a:rPr>
              <a:t>2</a:t>
            </a:r>
            <a:r>
              <a:rPr lang="en-US" sz="4800" dirty="0">
                <a:latin typeface="system-ui"/>
              </a:rPr>
              <a:t>; </a:t>
            </a:r>
            <a:r>
              <a:rPr lang="en-US" sz="4800" dirty="0" err="1">
                <a:latin typeface="system-ui"/>
              </a:rPr>
              <a:t>Cinta</a:t>
            </a:r>
            <a:r>
              <a:rPr lang="en-US" sz="4800" dirty="0">
                <a:latin typeface="system-ui"/>
              </a:rPr>
              <a:t> Romay</a:t>
            </a:r>
            <a:r>
              <a:rPr lang="en-US" sz="4800" baseline="30000" dirty="0">
                <a:latin typeface="system-ui"/>
              </a:rPr>
              <a:t>3</a:t>
            </a:r>
            <a:r>
              <a:rPr lang="en-US" sz="4800" dirty="0">
                <a:latin typeface="system-ui"/>
              </a:rPr>
              <a:t>, Michelle Stitzer</a:t>
            </a:r>
            <a:r>
              <a:rPr lang="en-US" sz="4800" baseline="30000" dirty="0">
                <a:latin typeface="system-ui"/>
              </a:rPr>
              <a:t>3</a:t>
            </a:r>
            <a:r>
              <a:rPr lang="en-US" sz="4800" dirty="0">
                <a:latin typeface="system-ui"/>
              </a:rPr>
              <a:t>; Edward Buckler</a:t>
            </a:r>
            <a:r>
              <a:rPr lang="en-US" sz="4800" baseline="30000" dirty="0">
                <a:latin typeface="system-ui"/>
              </a:rPr>
              <a:t>1,3,4</a:t>
            </a:r>
            <a:endParaRPr lang="en-US" sz="47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9C0354-C1E5-8426-2E81-AA5437987017}"/>
              </a:ext>
            </a:extLst>
          </p:cNvPr>
          <p:cNvSpPr txBox="1"/>
          <p:nvPr/>
        </p:nvSpPr>
        <p:spPr>
          <a:xfrm>
            <a:off x="7158404" y="4133344"/>
            <a:ext cx="222591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212529"/>
                </a:solidFill>
                <a:latin typeface="system-ui"/>
              </a:rPr>
              <a:t>1) Section of Plant Breeding and Genetics, Cornell University, Ithaca, NY; 2) Department of Computational Biology, Cornell University, Ithaca, NY; 3) Institute for Genomic Diversity, Cornell University, Ithaca, NY; 4) USDA-ARS; Ithaca, NY</a:t>
            </a:r>
            <a:endParaRPr lang="en-US" sz="2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47648F-0795-F169-8691-F1C77AC05B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3782" y="195126"/>
            <a:ext cx="3048198" cy="41699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2C2E0D1-423A-CE9F-A30A-C3BAACEDBB90}"/>
              </a:ext>
            </a:extLst>
          </p:cNvPr>
          <p:cNvSpPr/>
          <p:nvPr/>
        </p:nvSpPr>
        <p:spPr>
          <a:xfrm>
            <a:off x="32384762" y="5038548"/>
            <a:ext cx="358623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/>
              <a:t>mbb262@cornell.edu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137651A-529D-8640-B2E1-638FCFF68D0B}"/>
              </a:ext>
            </a:extLst>
          </p:cNvPr>
          <p:cNvGrpSpPr/>
          <p:nvPr/>
        </p:nvGrpSpPr>
        <p:grpSpPr>
          <a:xfrm>
            <a:off x="32432678" y="4398583"/>
            <a:ext cx="3490406" cy="828024"/>
            <a:chOff x="32532225" y="4765262"/>
            <a:chExt cx="3490406" cy="828024"/>
          </a:xfrm>
        </p:grpSpPr>
        <p:pic>
          <p:nvPicPr>
            <p:cNvPr id="10" name="Picture 4" descr="60414c58e954d7236837248225e0216f_new-twitter-logo-vector-eps-twitter-logo-clipart_518-518  - Torq/Lite">
              <a:extLst>
                <a:ext uri="{FF2B5EF4-FFF2-40B4-BE49-F238E27FC236}">
                  <a16:creationId xmlns:a16="http://schemas.microsoft.com/office/drawing/2014/main" id="{83ECD586-3F51-AA22-173F-EB49AC49F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32225" y="4765262"/>
              <a:ext cx="828024" cy="828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DB4338-0BB6-DD38-C3FF-954AACD1E041}"/>
                </a:ext>
              </a:extLst>
            </p:cNvPr>
            <p:cNvSpPr txBox="1"/>
            <p:nvPr/>
          </p:nvSpPr>
          <p:spPr>
            <a:xfrm>
              <a:off x="33259567" y="4902275"/>
              <a:ext cx="276306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/>
                <a:t>@</a:t>
              </a:r>
              <a:r>
                <a:rPr lang="en-US" sz="3000" dirty="0" err="1"/>
                <a:t>MerKhaiBurch</a:t>
              </a:r>
              <a:endParaRPr lang="en-US" sz="3000" dirty="0"/>
            </a:p>
          </p:txBody>
        </p:sp>
      </p:grpSp>
      <p:sp>
        <p:nvSpPr>
          <p:cNvPr id="13" name="Rounded Rectangle 155">
            <a:extLst>
              <a:ext uri="{FF2B5EF4-FFF2-40B4-BE49-F238E27FC236}">
                <a16:creationId xmlns:a16="http://schemas.microsoft.com/office/drawing/2014/main" id="{78F77C51-B5A7-9684-6BD0-77622EF3DDAA}"/>
              </a:ext>
            </a:extLst>
          </p:cNvPr>
          <p:cNvSpPr/>
          <p:nvPr/>
        </p:nvSpPr>
        <p:spPr>
          <a:xfrm>
            <a:off x="436705" y="5946004"/>
            <a:ext cx="35702591" cy="1015663"/>
          </a:xfrm>
          <a:prstGeom prst="roundRect">
            <a:avLst>
              <a:gd name="adj" fmla="val 16667"/>
            </a:avLst>
          </a:prstGeom>
          <a:solidFill>
            <a:srgbClr val="B38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3CA4AD8-87E8-46EA-36F8-00988542FB90}"/>
              </a:ext>
            </a:extLst>
          </p:cNvPr>
          <p:cNvSpPr txBox="1">
            <a:spLocks/>
          </p:cNvSpPr>
          <p:nvPr/>
        </p:nvSpPr>
        <p:spPr>
          <a:xfrm>
            <a:off x="664248" y="6049458"/>
            <a:ext cx="33968628" cy="81945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5661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1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dirty="0"/>
              <a:t>Transposable element insertions in maize can drastically alter plant phenotypes and gene expression under stress.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C50E4A4-F491-1731-BB2A-EBD907A4F1C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358" y="38533221"/>
            <a:ext cx="1637363" cy="16459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765D8C4-A632-B368-AE82-345FBEDBD92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8683" y="38533221"/>
            <a:ext cx="1624016" cy="16459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34BAFB5-7592-C577-23D5-AE0786D1F9F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323661" y="38814783"/>
            <a:ext cx="11872093" cy="108279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ABEC75B-6B6F-4BDA-E79F-AB4DE30B1FA4}"/>
              </a:ext>
            </a:extLst>
          </p:cNvPr>
          <p:cNvSpPr txBox="1"/>
          <p:nvPr/>
        </p:nvSpPr>
        <p:spPr>
          <a:xfrm>
            <a:off x="432489" y="38817572"/>
            <a:ext cx="99878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Thank you to our funding sources: USDA NIFA AFRI Pre-doctoral fellowship: 2022-67011-36458 and the USDA ARS.</a:t>
            </a:r>
          </a:p>
        </p:txBody>
      </p:sp>
      <p:sp>
        <p:nvSpPr>
          <p:cNvPr id="46" name="Rounded Rectangle 155">
            <a:extLst>
              <a:ext uri="{FF2B5EF4-FFF2-40B4-BE49-F238E27FC236}">
                <a16:creationId xmlns:a16="http://schemas.microsoft.com/office/drawing/2014/main" id="{55771414-7031-044D-A0B9-8B31CE476C4D}"/>
              </a:ext>
            </a:extLst>
          </p:cNvPr>
          <p:cNvSpPr/>
          <p:nvPr/>
        </p:nvSpPr>
        <p:spPr>
          <a:xfrm>
            <a:off x="436705" y="13762091"/>
            <a:ext cx="35702591" cy="1015663"/>
          </a:xfrm>
          <a:prstGeom prst="roundRect">
            <a:avLst>
              <a:gd name="adj" fmla="val 16667"/>
            </a:avLst>
          </a:prstGeom>
          <a:solidFill>
            <a:srgbClr val="B38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D5C22EA3-04DD-BC4B-9646-EF9BC68A0032}"/>
              </a:ext>
            </a:extLst>
          </p:cNvPr>
          <p:cNvSpPr txBox="1">
            <a:spLocks/>
          </p:cNvSpPr>
          <p:nvPr/>
        </p:nvSpPr>
        <p:spPr>
          <a:xfrm>
            <a:off x="664248" y="13865545"/>
            <a:ext cx="33968628" cy="81945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5661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1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dirty="0"/>
              <a:t>Which TEs impact gene expression during normal plant development in maize inbreds and hybrids?</a:t>
            </a:r>
          </a:p>
        </p:txBody>
      </p:sp>
      <p:sp>
        <p:nvSpPr>
          <p:cNvPr id="50" name="Rounded Rectangle 155">
            <a:extLst>
              <a:ext uri="{FF2B5EF4-FFF2-40B4-BE49-F238E27FC236}">
                <a16:creationId xmlns:a16="http://schemas.microsoft.com/office/drawing/2014/main" id="{EF357A61-00F5-A841-8299-CB0AD40C78D2}"/>
              </a:ext>
            </a:extLst>
          </p:cNvPr>
          <p:cNvSpPr/>
          <p:nvPr/>
        </p:nvSpPr>
        <p:spPr>
          <a:xfrm>
            <a:off x="436704" y="25246530"/>
            <a:ext cx="35702591" cy="1015663"/>
          </a:xfrm>
          <a:prstGeom prst="roundRect">
            <a:avLst>
              <a:gd name="adj" fmla="val 16667"/>
            </a:avLst>
          </a:prstGeom>
          <a:solidFill>
            <a:srgbClr val="B38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DF097372-9F00-A74E-9C17-EFFBAE37FFFF}"/>
              </a:ext>
            </a:extLst>
          </p:cNvPr>
          <p:cNvSpPr txBox="1">
            <a:spLocks/>
          </p:cNvSpPr>
          <p:nvPr/>
        </p:nvSpPr>
        <p:spPr>
          <a:xfrm>
            <a:off x="664247" y="25349983"/>
            <a:ext cx="35358383" cy="836793"/>
          </a:xfrm>
          <a:prstGeom prst="rect">
            <a:avLst/>
          </a:prstGeom>
        </p:spPr>
        <p:txBody>
          <a:bodyPr>
            <a:noAutofit/>
          </a:bodyPr>
          <a:lstStyle>
            <a:lvl1pPr algn="l" defTabSz="35661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1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dirty="0"/>
              <a:t>TE and promoter regulatory effects can be separated in a subset of genes. Within those genes, very few TEs impact gene expression.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629437A-1759-6044-A71C-FE7756A21718}"/>
              </a:ext>
            </a:extLst>
          </p:cNvPr>
          <p:cNvSpPr txBox="1"/>
          <p:nvPr/>
        </p:nvSpPr>
        <p:spPr>
          <a:xfrm>
            <a:off x="588851" y="26269171"/>
            <a:ext cx="113111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For 66% of genes (12,668) TE effects are statistically indistinguishable from background SNP and promoter effects due to LD.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E365E36-63F3-1D45-A1FB-47B1B90FA638}"/>
              </a:ext>
            </a:extLst>
          </p:cNvPr>
          <p:cNvSpPr txBox="1"/>
          <p:nvPr/>
        </p:nvSpPr>
        <p:spPr>
          <a:xfrm>
            <a:off x="16523526" y="16043237"/>
            <a:ext cx="8724201" cy="707886"/>
          </a:xfrm>
          <a:prstGeom prst="rect">
            <a:avLst/>
          </a:prstGeom>
          <a:noFill/>
          <a:ln w="9525">
            <a:solidFill>
              <a:srgbClr val="5F5D2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5F5D22"/>
                </a:solidFill>
              </a:rPr>
              <a:t>TE Presence/Absence Genotypes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D6A34BF-7E24-BF44-84FD-92872C6B1B32}"/>
              </a:ext>
            </a:extLst>
          </p:cNvPr>
          <p:cNvSpPr txBox="1"/>
          <p:nvPr/>
        </p:nvSpPr>
        <p:spPr>
          <a:xfrm>
            <a:off x="10207968" y="14978534"/>
            <a:ext cx="16160065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700" b="1" i="1" dirty="0">
                <a:solidFill>
                  <a:srgbClr val="7C554E"/>
                </a:solidFill>
              </a:rPr>
              <a:t>Maize RNA Expression </a:t>
            </a:r>
            <a:r>
              <a:rPr lang="en-US" sz="4700" b="1" i="1" dirty="0"/>
              <a:t>~ </a:t>
            </a:r>
            <a:r>
              <a:rPr lang="en-US" sz="4700" b="1" i="1" dirty="0">
                <a:solidFill>
                  <a:srgbClr val="5F5D22"/>
                </a:solidFill>
              </a:rPr>
              <a:t>TE Presence or Absence </a:t>
            </a:r>
            <a:r>
              <a:rPr lang="en-US" sz="4700" b="1" i="1" dirty="0"/>
              <a:t>+ </a:t>
            </a:r>
            <a:r>
              <a:rPr lang="en-US" sz="4700" b="1" i="1" dirty="0">
                <a:solidFill>
                  <a:srgbClr val="5D709B"/>
                </a:solidFill>
              </a:rPr>
              <a:t>Maize Kinship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D1AD27-E457-9E46-9FF6-8666CD27F2E2}"/>
              </a:ext>
            </a:extLst>
          </p:cNvPr>
          <p:cNvSpPr txBox="1"/>
          <p:nvPr/>
        </p:nvSpPr>
        <p:spPr>
          <a:xfrm>
            <a:off x="11188057" y="19678649"/>
            <a:ext cx="1143262" cy="240065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5000" dirty="0"/>
              <a:t>~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49EB261-23D6-944D-8832-BEC0978ADC95}"/>
              </a:ext>
            </a:extLst>
          </p:cNvPr>
          <p:cNvSpPr txBox="1"/>
          <p:nvPr/>
        </p:nvSpPr>
        <p:spPr>
          <a:xfrm rot="16200000">
            <a:off x="-2836783" y="19731171"/>
            <a:ext cx="72955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Nested Association Mapping (NAM) inbreds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63F585A-AF14-C245-9B20-D2AE1F950861}"/>
              </a:ext>
            </a:extLst>
          </p:cNvPr>
          <p:cNvSpPr txBox="1"/>
          <p:nvPr/>
        </p:nvSpPr>
        <p:spPr>
          <a:xfrm>
            <a:off x="29501807" y="19678649"/>
            <a:ext cx="1143262" cy="240065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5000" dirty="0"/>
              <a:t>+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82622689-9369-9A41-B90B-8EFB9746908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28544" y="14848982"/>
            <a:ext cx="9483801" cy="10318376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49C38680-1536-A346-B344-A937D83B065D}"/>
              </a:ext>
            </a:extLst>
          </p:cNvPr>
          <p:cNvSpPr txBox="1"/>
          <p:nvPr/>
        </p:nvSpPr>
        <p:spPr>
          <a:xfrm>
            <a:off x="4006147" y="16043237"/>
            <a:ext cx="5336555" cy="707886"/>
          </a:xfrm>
          <a:prstGeom prst="rect">
            <a:avLst/>
          </a:prstGeom>
          <a:noFill/>
          <a:ln w="9525">
            <a:solidFill>
              <a:srgbClr val="B3897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7C554E"/>
                </a:solidFill>
              </a:rPr>
              <a:t>RNAseq Expression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2A9ECA-A3AA-4A4D-B3A7-3328D2819863}"/>
              </a:ext>
            </a:extLst>
          </p:cNvPr>
          <p:cNvSpPr txBox="1"/>
          <p:nvPr/>
        </p:nvSpPr>
        <p:spPr>
          <a:xfrm>
            <a:off x="30923886" y="16043237"/>
            <a:ext cx="5006228" cy="70788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5D709B"/>
                </a:solidFill>
              </a:rPr>
              <a:t>Maize Kinship Matrix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E653463A-C2D1-8549-A790-D4B128F3ADE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553858" y="18496247"/>
            <a:ext cx="16663536" cy="476546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A83A484-F412-344B-A215-8634E9381BBD}"/>
              </a:ext>
            </a:extLst>
          </p:cNvPr>
          <p:cNvSpPr txBox="1"/>
          <p:nvPr/>
        </p:nvSpPr>
        <p:spPr>
          <a:xfrm>
            <a:off x="34619523" y="23605790"/>
            <a:ext cx="15587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/>
              <a:t>Highly related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76FEE79-0D5D-7B40-A720-A40817209192}"/>
              </a:ext>
            </a:extLst>
          </p:cNvPr>
          <p:cNvSpPr txBox="1"/>
          <p:nvPr/>
        </p:nvSpPr>
        <p:spPr>
          <a:xfrm>
            <a:off x="30638411" y="23605790"/>
            <a:ext cx="15587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/>
              <a:t>Lowly related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ADF7EC5-AC71-7048-91DE-7981DBDAF0B9}"/>
              </a:ext>
            </a:extLst>
          </p:cNvPr>
          <p:cNvSpPr txBox="1"/>
          <p:nvPr/>
        </p:nvSpPr>
        <p:spPr>
          <a:xfrm>
            <a:off x="3506292" y="16981470"/>
            <a:ext cx="63362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rgbClr val="7C554E"/>
                </a:solidFill>
              </a:rPr>
              <a:t>Collected and sequenced 372 samples from inbred parents and hybrids.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2B30ED-905F-AE4C-9E36-2DB0FEC406F8}"/>
              </a:ext>
            </a:extLst>
          </p:cNvPr>
          <p:cNvSpPr txBox="1"/>
          <p:nvPr/>
        </p:nvSpPr>
        <p:spPr>
          <a:xfrm>
            <a:off x="30392746" y="16870623"/>
            <a:ext cx="60685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5D709B"/>
                </a:solidFill>
              </a:rPr>
              <a:t>Accounts for relatedness and linkage disequilibrium between individuals. 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8C3D8AA-1F1C-AE48-AEBD-E8CB6EFD868B}"/>
              </a:ext>
            </a:extLst>
          </p:cNvPr>
          <p:cNvSpPr/>
          <p:nvPr/>
        </p:nvSpPr>
        <p:spPr>
          <a:xfrm flipH="1">
            <a:off x="23852533" y="26817881"/>
            <a:ext cx="91440" cy="10972800"/>
          </a:xfrm>
          <a:prstGeom prst="rect">
            <a:avLst/>
          </a:prstGeom>
          <a:solidFill>
            <a:srgbClr val="B38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885A354-1222-3340-A01B-3CC7059CAE65}"/>
              </a:ext>
            </a:extLst>
          </p:cNvPr>
          <p:cNvSpPr txBox="1"/>
          <p:nvPr/>
        </p:nvSpPr>
        <p:spPr>
          <a:xfrm>
            <a:off x="12452757" y="26288248"/>
            <a:ext cx="113149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For the 34% of genes whose TE effects are not confounded by LD, 5,418 genes and 11,811 associated TEs show some effect on measured expression.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6895763-4170-9F40-86EB-E4D1EF14840F}"/>
              </a:ext>
            </a:extLst>
          </p:cNvPr>
          <p:cNvSpPr/>
          <p:nvPr/>
        </p:nvSpPr>
        <p:spPr>
          <a:xfrm rot="5400000" flipH="1">
            <a:off x="18242279" y="20501544"/>
            <a:ext cx="91440" cy="35702592"/>
          </a:xfrm>
          <a:prstGeom prst="rect">
            <a:avLst/>
          </a:prstGeom>
          <a:solidFill>
            <a:srgbClr val="B38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9FF3F09-F922-866A-5B8D-9A9179467174}"/>
              </a:ext>
            </a:extLst>
          </p:cNvPr>
          <p:cNvGrpSpPr/>
          <p:nvPr/>
        </p:nvGrpSpPr>
        <p:grpSpPr>
          <a:xfrm>
            <a:off x="986615" y="28235020"/>
            <a:ext cx="10515600" cy="9144000"/>
            <a:chOff x="1046051" y="28235020"/>
            <a:chExt cx="10515600" cy="9144000"/>
          </a:xfrm>
        </p:grpSpPr>
        <p:pic>
          <p:nvPicPr>
            <p:cNvPr id="45" name="Picture 44" descr="Chart, histogram&#10;&#10;Description automatically generated">
              <a:extLst>
                <a:ext uri="{FF2B5EF4-FFF2-40B4-BE49-F238E27FC236}">
                  <a16:creationId xmlns:a16="http://schemas.microsoft.com/office/drawing/2014/main" id="{71DF7733-2A43-0A4C-8765-47B8C380D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051" y="28235020"/>
              <a:ext cx="10515600" cy="91440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8085192-2D7C-6844-ACBA-D5754EAA9572}"/>
                </a:ext>
              </a:extLst>
            </p:cNvPr>
            <p:cNvSpPr txBox="1"/>
            <p:nvPr/>
          </p:nvSpPr>
          <p:spPr>
            <a:xfrm>
              <a:off x="3653892" y="28325099"/>
              <a:ext cx="2068195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0" dirty="0"/>
                <a:t>𝜇 = 0.37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72321E4-EC9E-574E-9AE0-53BD6B7D2B65}"/>
                </a:ext>
              </a:extLst>
            </p:cNvPr>
            <p:cNvSpPr txBox="1"/>
            <p:nvPr/>
          </p:nvSpPr>
          <p:spPr>
            <a:xfrm>
              <a:off x="6486745" y="33127767"/>
              <a:ext cx="382343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500" dirty="0"/>
                <a:t>Relatedness cutoff: R</a:t>
              </a:r>
              <a:r>
                <a:rPr lang="en-US" sz="4500" baseline="30000" dirty="0"/>
                <a:t>2</a:t>
              </a:r>
              <a:r>
                <a:rPr lang="en-US" sz="4500" dirty="0"/>
                <a:t> &lt; 0.9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8A8D9E9D-7468-AC42-ABDE-3F3C6A6868FE}"/>
              </a:ext>
            </a:extLst>
          </p:cNvPr>
          <p:cNvSpPr txBox="1"/>
          <p:nvPr/>
        </p:nvSpPr>
        <p:spPr>
          <a:xfrm>
            <a:off x="6159518" y="12964640"/>
            <a:ext cx="170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Salvi et al., 2007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4EAAF31-2B3F-9E45-AB6E-05D2BCE67E84}"/>
              </a:ext>
            </a:extLst>
          </p:cNvPr>
          <p:cNvSpPr txBox="1"/>
          <p:nvPr/>
        </p:nvSpPr>
        <p:spPr>
          <a:xfrm>
            <a:off x="19980799" y="12709665"/>
            <a:ext cx="2054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Yang et al., 2019</a:t>
            </a:r>
          </a:p>
          <a:p>
            <a:pPr algn="ctr"/>
            <a:r>
              <a:rPr lang="en-US" dirty="0" err="1"/>
              <a:t>Doebley</a:t>
            </a:r>
            <a:r>
              <a:rPr lang="en-US" dirty="0"/>
              <a:t> et al., 1997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48A865A0-7A06-124C-9C1E-24BC4FBA96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66186" y="1492058"/>
            <a:ext cx="5966047" cy="2730225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A1F29F6E-6612-B541-A392-6106E53E6707}"/>
              </a:ext>
            </a:extLst>
          </p:cNvPr>
          <p:cNvSpPr txBox="1"/>
          <p:nvPr/>
        </p:nvSpPr>
        <p:spPr>
          <a:xfrm>
            <a:off x="29502843" y="12979331"/>
            <a:ext cx="2503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 err="1">
                <a:effectLst/>
              </a:rPr>
              <a:t>Makarevitch</a:t>
            </a:r>
            <a:r>
              <a:rPr lang="en-US" b="0" i="0" u="none" strike="noStrike" dirty="0">
                <a:effectLst/>
              </a:rPr>
              <a:t> et al., 2015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683D2F-C95B-F19E-F72D-65AE3AF225A4}"/>
              </a:ext>
            </a:extLst>
          </p:cNvPr>
          <p:cNvSpPr txBox="1"/>
          <p:nvPr/>
        </p:nvSpPr>
        <p:spPr>
          <a:xfrm>
            <a:off x="26516716" y="38540573"/>
            <a:ext cx="96225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This work was conduced on the traditional homelands of the </a:t>
            </a:r>
            <a:r>
              <a:rPr lang="en-US" sz="2000" b="0" i="0" dirty="0" err="1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Gayogo̱hó:nǫ</a:t>
            </a:r>
            <a:r>
              <a:rPr lang="en-US" sz="2000" b="0" i="0" baseline="300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Ɂ</a:t>
            </a:r>
            <a:r>
              <a:rPr lang="en-US" sz="20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 (the Cayuga Nation). The </a:t>
            </a:r>
            <a:r>
              <a:rPr lang="en-US" sz="2000" b="0" i="0" dirty="0" err="1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Gayogo̱hó:nǫ</a:t>
            </a:r>
            <a:r>
              <a:rPr lang="en-US" sz="2000" b="0" i="0" baseline="3000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Ɂ</a:t>
            </a:r>
            <a:r>
              <a:rPr lang="en-US" sz="2000" b="0" i="0" dirty="0">
                <a:solidFill>
                  <a:srgbClr val="000000"/>
                </a:solidFill>
                <a:effectLst/>
                <a:cs typeface="Times New Roman" panose="02020603050405020304" pitchFamily="18" charset="0"/>
              </a:rPr>
              <a:t> are members of the Haudenosaunee Confederacy, an alliance of six sovereign Nations with a historic and contemporary presence on this land. The Confederacy precedes the establishment of Cornell University, New York state, and the United States of America. </a:t>
            </a:r>
            <a:endParaRPr lang="en-US" sz="2000" dirty="0"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EBE3488-4149-0297-0C16-D1246D6F9232}"/>
              </a:ext>
            </a:extLst>
          </p:cNvPr>
          <p:cNvSpPr txBox="1"/>
          <p:nvPr/>
        </p:nvSpPr>
        <p:spPr>
          <a:xfrm>
            <a:off x="14948299" y="37460855"/>
            <a:ext cx="72643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Results for only NAM inbred founders shown.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F42C04-4701-92F1-9DCC-559E6CED12A8}"/>
              </a:ext>
            </a:extLst>
          </p:cNvPr>
          <p:cNvSpPr/>
          <p:nvPr/>
        </p:nvSpPr>
        <p:spPr>
          <a:xfrm flipH="1">
            <a:off x="11223074" y="7542785"/>
            <a:ext cx="64008" cy="5943600"/>
          </a:xfrm>
          <a:prstGeom prst="rect">
            <a:avLst/>
          </a:prstGeom>
          <a:solidFill>
            <a:srgbClr val="B38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7FE499-9719-C1ED-3EB0-27D2A928147A}"/>
              </a:ext>
            </a:extLst>
          </p:cNvPr>
          <p:cNvSpPr/>
          <p:nvPr/>
        </p:nvSpPr>
        <p:spPr>
          <a:xfrm flipH="1">
            <a:off x="25303143" y="7363857"/>
            <a:ext cx="64008" cy="5943600"/>
          </a:xfrm>
          <a:prstGeom prst="rect">
            <a:avLst/>
          </a:prstGeom>
          <a:solidFill>
            <a:srgbClr val="B38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197761CA-2D5F-F4C5-A1CA-CA2399F2FB9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820704" y="22075365"/>
            <a:ext cx="3707439" cy="298808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1D31EAE-8CD7-DD0F-5869-4815EC645B44}"/>
              </a:ext>
            </a:extLst>
          </p:cNvPr>
          <p:cNvSpPr txBox="1"/>
          <p:nvPr/>
        </p:nvSpPr>
        <p:spPr>
          <a:xfrm>
            <a:off x="1575147" y="37230023"/>
            <a:ext cx="93385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Correlating kinship matrices calculated from TE sequence vs. background promoter sequence.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A2BD1D-2FFA-93C8-1DDD-8F64B1CF1431}"/>
              </a:ext>
            </a:extLst>
          </p:cNvPr>
          <p:cNvSpPr txBox="1"/>
          <p:nvPr/>
        </p:nvSpPr>
        <p:spPr>
          <a:xfrm>
            <a:off x="31255653" y="30936854"/>
            <a:ext cx="51532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We will investigate different types of expression estimates in future models.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4446388-FC1A-6BD3-F215-DC7509028FC4}"/>
              </a:ext>
            </a:extLst>
          </p:cNvPr>
          <p:cNvGrpSpPr/>
          <p:nvPr/>
        </p:nvGrpSpPr>
        <p:grpSpPr>
          <a:xfrm>
            <a:off x="24082176" y="30152691"/>
            <a:ext cx="7314432" cy="4122870"/>
            <a:chOff x="24181566" y="30011614"/>
            <a:chExt cx="7314432" cy="412287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B832F65-3AC8-4A38-A72B-A6EF81D31318}"/>
                </a:ext>
              </a:extLst>
            </p:cNvPr>
            <p:cNvSpPr txBox="1"/>
            <p:nvPr/>
          </p:nvSpPr>
          <p:spPr>
            <a:xfrm>
              <a:off x="24181566" y="33657430"/>
              <a:ext cx="344779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/>
                <a:t>Allele Specific Expression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7F9C541-1AFA-C1FA-1877-F6DE54BF92FD}"/>
                </a:ext>
              </a:extLst>
            </p:cNvPr>
            <p:cNvSpPr txBox="1"/>
            <p:nvPr/>
          </p:nvSpPr>
          <p:spPr>
            <a:xfrm>
              <a:off x="27783465" y="33657430"/>
              <a:ext cx="344779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i="1" dirty="0"/>
                <a:t>Cis</a:t>
              </a:r>
              <a:r>
                <a:rPr lang="en-US" sz="2500" dirty="0"/>
                <a:t>/</a:t>
              </a:r>
              <a:r>
                <a:rPr lang="en-US" sz="2500" i="1" dirty="0"/>
                <a:t>Trans</a:t>
              </a:r>
              <a:r>
                <a:rPr lang="en-US" sz="2500" dirty="0"/>
                <a:t> Expression</a:t>
              </a:r>
            </a:p>
          </p:txBody>
        </p:sp>
        <p:pic>
          <p:nvPicPr>
            <p:cNvPr id="72" name="Graphic 71">
              <a:extLst>
                <a:ext uri="{FF2B5EF4-FFF2-40B4-BE49-F238E27FC236}">
                  <a16:creationId xmlns:a16="http://schemas.microsoft.com/office/drawing/2014/main" id="{366F75AC-1B55-5DAA-6767-A6038BB5D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4450150" y="30011614"/>
              <a:ext cx="7045848" cy="3575115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CD457DD-DF81-D54E-8C75-601825177595}"/>
              </a:ext>
            </a:extLst>
          </p:cNvPr>
          <p:cNvSpPr txBox="1"/>
          <p:nvPr/>
        </p:nvSpPr>
        <p:spPr>
          <a:xfrm>
            <a:off x="31255653" y="27231003"/>
            <a:ext cx="51532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Able to separate TE from maize effects in 34% of genes.</a:t>
            </a: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396AEB77-9514-B1AE-A72A-B88D5581621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4264672" y="26799402"/>
            <a:ext cx="6949440" cy="2802194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5544F332-522D-0886-264F-05555002AD66}"/>
              </a:ext>
            </a:extLst>
          </p:cNvPr>
          <p:cNvSpPr txBox="1"/>
          <p:nvPr/>
        </p:nvSpPr>
        <p:spPr>
          <a:xfrm>
            <a:off x="27370949" y="28785374"/>
            <a:ext cx="93006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Promoter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65C7C3-1EE3-5BE5-3209-AAA90FD25298}"/>
              </a:ext>
            </a:extLst>
          </p:cNvPr>
          <p:cNvSpPr txBox="1"/>
          <p:nvPr/>
        </p:nvSpPr>
        <p:spPr>
          <a:xfrm>
            <a:off x="31255653" y="34826656"/>
            <a:ext cx="515325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Plan on identifying biological features contributing to TE-induced gene expression differences.</a:t>
            </a:r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476BFD87-4E72-26FB-74F7-B386BB0426E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4264672" y="35291440"/>
            <a:ext cx="6949440" cy="2240530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3274D194-6C67-AEE9-CC1B-DAB87C3C2225}"/>
              </a:ext>
            </a:extLst>
          </p:cNvPr>
          <p:cNvSpPr txBox="1"/>
          <p:nvPr/>
        </p:nvSpPr>
        <p:spPr>
          <a:xfrm>
            <a:off x="27304687" y="36948718"/>
            <a:ext cx="93006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Promoter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4FBE478-CF26-F29F-4D18-9029BD65755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2415" y="28235020"/>
            <a:ext cx="10515602" cy="91440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54ED62CD-FE34-AE4F-EE97-22C2C2E0C15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0857536" y="18314757"/>
            <a:ext cx="5138928" cy="512844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5DC3F847-D379-2C65-EB59-21864A1F673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2169325" y="23670082"/>
            <a:ext cx="2478024" cy="1000099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694048F1-3461-0751-9E7F-7C31173C80D9}"/>
              </a:ext>
            </a:extLst>
          </p:cNvPr>
          <p:cNvSpPr/>
          <p:nvPr/>
        </p:nvSpPr>
        <p:spPr>
          <a:xfrm>
            <a:off x="17164505" y="7389714"/>
            <a:ext cx="727285" cy="961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891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3944</TotalTime>
  <Words>434</Words>
  <Application>Microsoft Macintosh PowerPoint</Application>
  <PresentationFormat>Custom</PresentationFormat>
  <Paragraphs>38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system-ui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Merritt Bryer Khaipho-Burch</dc:creator>
  <cp:lastModifiedBy>Microsoft Office User</cp:lastModifiedBy>
  <cp:revision>69</cp:revision>
  <dcterms:created xsi:type="dcterms:W3CDTF">2022-09-19T20:14:11Z</dcterms:created>
  <dcterms:modified xsi:type="dcterms:W3CDTF">2022-10-10T14:33:22Z</dcterms:modified>
</cp:coreProperties>
</file>